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60" r:id="rId6"/>
    <p:sldId id="261" r:id="rId7"/>
    <p:sldId id="27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74C3-A03D-4F00-A1F9-2839C656FBB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54F4-3DF3-4E71-8815-FCD723F99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1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74C3-A03D-4F00-A1F9-2839C656FBB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54F4-3DF3-4E71-8815-FCD723F99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74C3-A03D-4F00-A1F9-2839C656FBB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54F4-3DF3-4E71-8815-FCD723F99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9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74C3-A03D-4F00-A1F9-2839C656FBB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54F4-3DF3-4E71-8815-FCD723F99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7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74C3-A03D-4F00-A1F9-2839C656FBB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54F4-3DF3-4E71-8815-FCD723F99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2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74C3-A03D-4F00-A1F9-2839C656FBB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54F4-3DF3-4E71-8815-FCD723F99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7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74C3-A03D-4F00-A1F9-2839C656FBB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54F4-3DF3-4E71-8815-FCD723F99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74C3-A03D-4F00-A1F9-2839C656FBB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54F4-3DF3-4E71-8815-FCD723F99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5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74C3-A03D-4F00-A1F9-2839C656FBB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54F4-3DF3-4E71-8815-FCD723F99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9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74C3-A03D-4F00-A1F9-2839C656FBB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54F4-3DF3-4E71-8815-FCD723F99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4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74C3-A03D-4F00-A1F9-2839C656FBB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54F4-3DF3-4E71-8815-FCD723F99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3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74C3-A03D-4F00-A1F9-2839C656FBB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54F4-3DF3-4E71-8815-FCD723F99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5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8AE566-D822-440F-972D-600F5671B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098" y="4054148"/>
            <a:ext cx="4572000" cy="2813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226" y="355878"/>
            <a:ext cx="3059480" cy="21144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2520178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ілім саласындағы көшбасшылық: мектепті қалай өркендетуге болады?</a:t>
            </a:r>
          </a:p>
          <a:p>
            <a:pPr algn="ctr">
              <a:spcAft>
                <a:spcPts val="0"/>
              </a:spcAft>
            </a:pP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«SWOT» </a:t>
            </a: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талдауы мектептің даму жоспарына әсері</a:t>
            </a:r>
            <a:r>
              <a:rPr lang="kk-K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1920" y="778737"/>
            <a:ext cx="562707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«С.СЕЙФУЛЛИН  АТЫНДАҒЫ  №4                    МЕКТЕП-ЛИЦЕЙ»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коммуналдық мемлекеттік мекемесі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10" y="344853"/>
            <a:ext cx="3059480" cy="21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1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8AE566-D822-440F-972D-600F5671B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2854" y="281985"/>
            <a:ext cx="10524392" cy="5627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040"/>
              </a:spcAft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Мектептің миссиясы:</a:t>
            </a: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 берудегі жоғары сапа және ұлттық руханияттағы көшбасшылық: бәсекеге қаблетті тұлға, білікті маман.</a:t>
            </a:r>
          </a:p>
          <a:p>
            <a:pPr algn="just">
              <a:spcAft>
                <a:spcPts val="1040"/>
              </a:spcAft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Мектептің әдістемелік жұмыс тақырыбы: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Сапалы білім, саналы жеке тұлға тәрбиелеу мақсатында тиімді әдістемелерді пайдалана отырып, ұжымның педагогикалық құзыреттіліктерін арттыру.</a:t>
            </a:r>
          </a:p>
          <a:p>
            <a:pPr algn="just">
              <a:spcAft>
                <a:spcPts val="104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040"/>
              </a:spcAft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Мектептің 2023-2024 оқу жылының жұмыс  тақырыбы:</a:t>
            </a: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«Сапалы орта білім беруге тең қол жеткізуді қамтамасыз ету, зияткер, дене бітімі және рухани жағынан дамыған, табысты азаматты қалыптастыру» </a:t>
            </a:r>
          </a:p>
          <a:p>
            <a:pPr algn="just">
              <a:spcAft>
                <a:spcPts val="104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 лицейдің стратегиялық мақсаты:</a:t>
            </a: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Оқушылардың бейіндік оқу жүйесін жандандыру мақсатында мұғалімдердің инновациялық құзыреттіліктерін арттыру. Ұлттық құндылықтарға бағытталған оқу - тәрбие процесін қалыптастыру. Таллис сауалнамасы, Ріsa, Ріrls, Tims,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Iesson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studi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(белгілі бір іс әрекетті зерттеу) халықаралық инновациялық оқыту әдістемелерін тиімді  қолдану арқылы халықаралық білім бәсекесіне қабылетті,ұлттық руханиятты,салт дәстүрді терең ұғынатын тұлға тәрбиелеу.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2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8AE566-D822-440F-972D-600F5671B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0277" y="517149"/>
            <a:ext cx="10691446" cy="5708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Күшті жақтары (S)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1.Мектеп ұжымында жағымды психологиялық ахуалдың қалыптасуы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2.Басқару саласындағы жаңашылдық.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3.Мектеп педкадрларының сапалық құрамы.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4.Мектептің әдістемелік жұмысының тиімді ұйымдастырылуы.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5.Шығармашылықпен жұмыс істейтін ұстаздардың жұмыстарының жүйелілігі, олардың өз ісіне қызығушылық,ізенушілік іс әрекеттері.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6.Озат тәжірибе алмасу жұмысының жақсы ұйымдастырылуы.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7.Дарынды және талантты оқушылардың жұмыстарының нәтижері.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8.ҰБТ тапсыру нәтижесінде жоғары оқу орындарының гранттарын жеңіп алу көрсеткіші.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9.Спорттық жетістіктер.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10.Оқушылардың оқу стандарты негізінде білім сапасының нәтижесі. 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11.Пән олимпиада нәтижелері.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111E2B-BCF7-4A26-82CF-8EA82CAD0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4" y="-231854"/>
            <a:ext cx="12330544" cy="6858000"/>
          </a:xfrm>
          <a:prstGeom prst="rect">
            <a:avLst/>
          </a:prstGeom>
        </p:spPr>
      </p:pic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7F49DA16-5E3B-4D3D-964D-DB6159DE6E17}"/>
              </a:ext>
            </a:extLst>
          </p:cNvPr>
          <p:cNvSpPr/>
          <p:nvPr/>
        </p:nvSpPr>
        <p:spPr>
          <a:xfrm>
            <a:off x="6541478" y="304733"/>
            <a:ext cx="3298340" cy="1095248"/>
          </a:xfrm>
          <a:prstGeom prst="wedgeRectCallou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kk-KZ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Оқушылардың қалалық олимпиада жеңімпаздары-61</a:t>
            </a:r>
          </a:p>
          <a:p>
            <a:pPr algn="ctr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C477D132-7272-4443-8D2E-A4188DA31D1C}"/>
              </a:ext>
            </a:extLst>
          </p:cNvPr>
          <p:cNvSpPr/>
          <p:nvPr/>
        </p:nvSpPr>
        <p:spPr>
          <a:xfrm>
            <a:off x="87923" y="465992"/>
            <a:ext cx="2361228" cy="933989"/>
          </a:xfrm>
          <a:prstGeom prst="wedgeRectCallou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 педкадрларының сапалық құрамы</a:t>
            </a:r>
          </a:p>
          <a:p>
            <a:pPr algn="ctr">
              <a:spcAft>
                <a:spcPts val="1000"/>
              </a:spcAft>
            </a:pPr>
            <a:r>
              <a:rPr lang="kk-KZ" sz="10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Педагог-зерттеуші-</a:t>
            </a:r>
            <a:r>
              <a:rPr lang="kk-KZ" sz="1200" dirty="0">
                <a:solidFill>
                  <a:schemeClr val="bg1"/>
                </a:solidFill>
              </a:rPr>
              <a:t>35/28,5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endParaRPr lang="kk-KZ" sz="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kk-KZ" sz="10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Педагог-сарапшы-</a:t>
            </a:r>
            <a:r>
              <a:rPr lang="kk-KZ" sz="1200" dirty="0">
                <a:solidFill>
                  <a:schemeClr val="bg1"/>
                </a:solidFill>
              </a:rPr>
              <a:t>32/25,3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endParaRPr lang="kk-KZ" sz="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kk-KZ" sz="10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Педагог-модератор-</a:t>
            </a:r>
            <a:r>
              <a:rPr lang="kk-KZ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23/18,2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id="{1DC60BC9-41B3-4B9A-B94B-6975110DB9F1}"/>
              </a:ext>
            </a:extLst>
          </p:cNvPr>
          <p:cNvSpPr/>
          <p:nvPr/>
        </p:nvSpPr>
        <p:spPr>
          <a:xfrm>
            <a:off x="8315392" y="725295"/>
            <a:ext cx="2806919" cy="1095248"/>
          </a:xfrm>
          <a:prstGeom prst="wedgeRectCallou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Оқушылардың облыстық олимпиада жеңімпаздары - 20</a:t>
            </a:r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EC2B00-BE3B-4C06-A5CA-2D6FD9A469DF}"/>
              </a:ext>
            </a:extLst>
          </p:cNvPr>
          <p:cNvSpPr/>
          <p:nvPr/>
        </p:nvSpPr>
        <p:spPr>
          <a:xfrm>
            <a:off x="8784965" y="4182957"/>
            <a:ext cx="3635729" cy="1015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Ғылыми жұмыс</a:t>
            </a:r>
          </a:p>
          <a:p>
            <a:pPr algn="ctr"/>
            <a:r>
              <a:rPr lang="kk-K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жетістігі</a:t>
            </a:r>
          </a:p>
          <a:p>
            <a:pPr algn="ctr"/>
            <a:r>
              <a:rPr lang="kk-KZ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Республика деңгейінде-5</a:t>
            </a:r>
          </a:p>
          <a:p>
            <a:pPr algn="ctr"/>
            <a:r>
              <a:rPr lang="kk-KZ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Облыс деңгейінде – 16</a:t>
            </a:r>
          </a:p>
          <a:p>
            <a:pPr algn="ctr"/>
            <a:r>
              <a:rPr lang="kk-KZ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Қалалық кезеңде-31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8A987E8-BABF-41E0-979A-422AF780AF61}"/>
              </a:ext>
            </a:extLst>
          </p:cNvPr>
          <p:cNvSpPr/>
          <p:nvPr/>
        </p:nvSpPr>
        <p:spPr>
          <a:xfrm>
            <a:off x="7844338" y="2850176"/>
            <a:ext cx="272657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ҰБТ жетістігі</a:t>
            </a:r>
          </a:p>
          <a:p>
            <a:pPr algn="ctr"/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2020-2021 оқу жылы-84.7 орта балл</a:t>
            </a:r>
          </a:p>
          <a:p>
            <a:pPr algn="ctr"/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2021-2022 оқу жылы-84.83 орта балл</a:t>
            </a:r>
          </a:p>
          <a:p>
            <a:pPr algn="ctr"/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2022-2023 оқу жылы-86.74 орта балл</a:t>
            </a:r>
          </a:p>
          <a:p>
            <a:pPr algn="ctr"/>
            <a:endParaRPr lang="kk-KZ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kk-KZ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kk-KZ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A939CA8-3B54-4224-BEC2-6EAB26E82EB9}"/>
              </a:ext>
            </a:extLst>
          </p:cNvPr>
          <p:cNvSpPr/>
          <p:nvPr/>
        </p:nvSpPr>
        <p:spPr>
          <a:xfrm>
            <a:off x="3797497" y="2412105"/>
            <a:ext cx="3093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Спорттық жетістіктер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34">
            <a:extLst>
              <a:ext uri="{FF2B5EF4-FFF2-40B4-BE49-F238E27FC236}">
                <a16:creationId xmlns:a16="http://schemas.microsoft.com/office/drawing/2014/main" id="{F98A5BB9-0B6E-455C-930E-72CF71FB5752}"/>
              </a:ext>
            </a:extLst>
          </p:cNvPr>
          <p:cNvSpPr txBox="1"/>
          <p:nvPr/>
        </p:nvSpPr>
        <p:spPr>
          <a:xfrm>
            <a:off x="457200" y="1184"/>
            <a:ext cx="10876085" cy="114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200" b="1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LiberationSerif"/>
                <a:cs typeface="Times New Roman" panose="02020603050405020304"/>
                <a:sym typeface="+mn-ea"/>
              </a:rPr>
              <a:t>     </a:t>
            </a:r>
            <a:r>
              <a:rPr lang="kk-KZ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LiberationSerif"/>
                <a:cs typeface="Times New Roman" panose="02020603050405020304"/>
                <a:sym typeface="+mn-ea"/>
              </a:rPr>
              <a:t>Мектептің күшті жақтары </a:t>
            </a: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(S)</a:t>
            </a:r>
            <a:endParaRPr lang="ru-RU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ru-RU" sz="3200" b="1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LiberationSerif"/>
                <a:cs typeface="Times New Roman" panose="02020603050405020304"/>
                <a:sym typeface="+mn-ea"/>
              </a:rPr>
              <a:t>  </a:t>
            </a:r>
            <a:endParaRPr lang="en-US" altLang="en-US" sz="3200" b="1" dirty="0">
              <a:ln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ea typeface="LiberationSerif"/>
              <a:cs typeface="Times New Roman" panose="02020603050405020304"/>
              <a:sym typeface="+mn-ea"/>
            </a:endParaRPr>
          </a:p>
        </p:txBody>
      </p:sp>
      <p:sp>
        <p:nvSpPr>
          <p:cNvPr id="16" name="Облачко с текстом: прямоугольное 5">
            <a:extLst>
              <a:ext uri="{FF2B5EF4-FFF2-40B4-BE49-F238E27FC236}">
                <a16:creationId xmlns:a16="http://schemas.microsoft.com/office/drawing/2014/main" id="{7F49DA16-5E3B-4D3D-964D-DB6159DE6E17}"/>
              </a:ext>
            </a:extLst>
          </p:cNvPr>
          <p:cNvSpPr/>
          <p:nvPr/>
        </p:nvSpPr>
        <p:spPr>
          <a:xfrm>
            <a:off x="2449151" y="462848"/>
            <a:ext cx="3787793" cy="1095248"/>
          </a:xfrm>
          <a:prstGeom prst="wedgeRectCallou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kk-KZ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Мұғалімдер олимпиадасының жеңімпаздары</a:t>
            </a:r>
          </a:p>
          <a:p>
            <a:pPr algn="ctr"/>
            <a:r>
              <a:rPr lang="kk-KZ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Қалалық – 12</a:t>
            </a:r>
          </a:p>
          <a:p>
            <a:pPr algn="ctr"/>
            <a:r>
              <a:rPr lang="kk-KZ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Облыстық – 5</a:t>
            </a:r>
          </a:p>
          <a:p>
            <a:pPr algn="ctr"/>
            <a:r>
              <a:rPr lang="kk-KZ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Республика - 1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A939CA8-3B54-4224-BEC2-6EAB26E82EB9}"/>
              </a:ext>
            </a:extLst>
          </p:cNvPr>
          <p:cNvSpPr/>
          <p:nvPr/>
        </p:nvSpPr>
        <p:spPr>
          <a:xfrm flipH="1">
            <a:off x="-730339" y="3023523"/>
            <a:ext cx="3179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Түрлі байқаулар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9"/>
          <a:stretch/>
        </p:blipFill>
        <p:spPr>
          <a:xfrm>
            <a:off x="8314382" y="3921650"/>
            <a:ext cx="1115592" cy="1504487"/>
          </a:xfrm>
          <a:prstGeom prst="rect">
            <a:avLst/>
          </a:prstGeom>
        </p:spPr>
      </p:pic>
      <p:sp>
        <p:nvSpPr>
          <p:cNvPr id="19" name="Облачко с текстом: прямоугольное 7">
            <a:extLst>
              <a:ext uri="{FF2B5EF4-FFF2-40B4-BE49-F238E27FC236}">
                <a16:creationId xmlns:a16="http://schemas.microsoft.com/office/drawing/2014/main" id="{1DC60BC9-41B3-4B9A-B94B-6975110DB9F1}"/>
              </a:ext>
            </a:extLst>
          </p:cNvPr>
          <p:cNvSpPr/>
          <p:nvPr/>
        </p:nvSpPr>
        <p:spPr>
          <a:xfrm>
            <a:off x="9765323" y="1531298"/>
            <a:ext cx="2426677" cy="578489"/>
          </a:xfrm>
          <a:prstGeom prst="wedgeRectCallou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Оқушылардың республикалық </a:t>
            </a:r>
          </a:p>
          <a:p>
            <a:pPr algn="ctr"/>
            <a:r>
              <a:rPr lang="kk-K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олимпиада жеңімпаздары - 4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8A987E8-BABF-41E0-979A-422AF780AF61}"/>
              </a:ext>
            </a:extLst>
          </p:cNvPr>
          <p:cNvSpPr/>
          <p:nvPr/>
        </p:nvSpPr>
        <p:spPr>
          <a:xfrm>
            <a:off x="5192641" y="1442820"/>
            <a:ext cx="275370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«Алтын белгі» иегерлері</a:t>
            </a:r>
          </a:p>
          <a:p>
            <a:pPr algn="ctr"/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2020-2021 оқу жылы-5 оқушы</a:t>
            </a:r>
          </a:p>
          <a:p>
            <a:pPr algn="ctr"/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2021-2022 оқу жылы-6 оқушы</a:t>
            </a:r>
          </a:p>
          <a:p>
            <a:pPr algn="ctr"/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2022-2023 оқу жылы-6 оқушы</a:t>
            </a:r>
          </a:p>
          <a:p>
            <a:pPr algn="ctr"/>
            <a:endParaRPr lang="kk-KZ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kk-KZ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kk-KZ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12" y="4191163"/>
            <a:ext cx="1569613" cy="124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34" y="4169931"/>
            <a:ext cx="1514475" cy="124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User\Desktop\суреттер\Новая папка\Private\IMG-20230217-WA003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4" b="28106"/>
          <a:stretch/>
        </p:blipFill>
        <p:spPr bwMode="auto">
          <a:xfrm>
            <a:off x="5994567" y="4184133"/>
            <a:ext cx="1553874" cy="1248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C:\Users\User\Desktop\суреттер\Новая папка\Private\IMG-20230215-WA017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2" y="3429810"/>
            <a:ext cx="1313590" cy="98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2"/>
          <a:stretch/>
        </p:blipFill>
        <p:spPr>
          <a:xfrm>
            <a:off x="175847" y="4497251"/>
            <a:ext cx="1411112" cy="11151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50580" y="3244334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қу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14382" y="5531585"/>
            <a:ext cx="3018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Республика деңгейінде ғылыми жобадан</a:t>
            </a:r>
          </a:p>
          <a:p>
            <a:pPr algn="ctr"/>
            <a:r>
              <a:rPr lang="kk-K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3-орын алған Есалы Райана</a:t>
            </a:r>
            <a:endParaRPr lang="ru-RU" sz="1200" dirty="0"/>
          </a:p>
        </p:txBody>
      </p:sp>
      <p:pic>
        <p:nvPicPr>
          <p:cNvPr id="30" name="Рисунок 2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25" y="2864465"/>
            <a:ext cx="15621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41" y="2868748"/>
            <a:ext cx="1562100" cy="12546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972296" y="5490007"/>
            <a:ext cx="70305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Волейболдан мұғалімдер арасында өткізілген спартакиада жүлделі 2-орын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72296" y="5628506"/>
            <a:ext cx="60726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Волейболдан Қазақстан республикасының чемпионатынан  2-орын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5" b="5385"/>
          <a:stretch/>
        </p:blipFill>
        <p:spPr>
          <a:xfrm>
            <a:off x="2721628" y="2879281"/>
            <a:ext cx="1491597" cy="123922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972296" y="5817208"/>
            <a:ext cx="6220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лигасы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Волейболдан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ұлдар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Волейбол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қыздар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Футболдан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ұлдар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1-орын </a:t>
            </a:r>
          </a:p>
          <a:p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Футзалдан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9-11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жарыстың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жүлдегері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167054" y="5734839"/>
            <a:ext cx="35831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Облыстық жас мамандар байқауынан-3-орын</a:t>
            </a:r>
          </a:p>
          <a:p>
            <a:r>
              <a:rPr lang="kk-KZ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Қалалық өнерлі үстаз байқауынан-1-орын</a:t>
            </a:r>
          </a:p>
          <a:p>
            <a:r>
              <a:rPr lang="kk-KZ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Қалалық Фариза оқуынан </a:t>
            </a:r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kk-KZ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бас жүлде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7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8AE566-D822-440F-972D-600F5671B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4062" y="-450925"/>
            <a:ext cx="10999176" cy="7112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Әлсіз жақтары (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7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1.Мектептің жаздық спорт алаңы салынбаған. Мектептің ішкі спорт залы мектеп оқушыларының санының сыйымдылығына  сәйкес келмейді.</a:t>
            </a:r>
            <a:endParaRPr lang="ru-RU" sz="6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2.Мектеп ғимаратының сыртқы күрделі жөндеу жұмыстары</a:t>
            </a:r>
            <a:r>
              <a:rPr lang="kk-KZ" sz="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k-KZ" sz="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3.Жаңа </a:t>
            </a: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үлгідегі оқу кабинеттері жоқ</a:t>
            </a:r>
            <a:r>
              <a:rPr lang="kk-KZ" sz="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k-KZ" sz="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4.Үл-қыздарға </a:t>
            </a: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арналған мектеп шеберханалары жаңа үлгіде жабдықталмаған</a:t>
            </a:r>
            <a:r>
              <a:rPr lang="kk-KZ" sz="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k-KZ" sz="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5.Мектептің </a:t>
            </a: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жылу батетеяларының тозы жеткен</a:t>
            </a:r>
            <a:r>
              <a:rPr lang="kk-KZ" sz="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k-KZ" sz="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6.Кітапхананың  </a:t>
            </a: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 залы талапқа сай келмейді және кітап сөрелері заманауй талапқа сай емес</a:t>
            </a:r>
            <a:r>
              <a:rPr lang="kk-KZ" sz="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k-KZ" sz="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7.Мектеп </a:t>
            </a: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ауласындағы жолдардың тозығы жеткен</a:t>
            </a:r>
            <a:r>
              <a:rPr lang="kk-KZ" sz="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6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8.Мектеп ауласының қоршаулары талапқа сай емес.</a:t>
            </a:r>
            <a:endParaRPr lang="ru-RU" sz="6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9.Мектептің асханасында дайындалған тағамдар сапасы мен құрамы төмен және бағасы қымбат.</a:t>
            </a:r>
            <a:endParaRPr lang="ru-RU" sz="6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10.Компьютерлер санының аздығы (оқушы санына шаққандағы) және ақпараттандыру жүйесімен  толық қамтамасыз етілмегеніміз.</a:t>
            </a:r>
            <a:endParaRPr lang="ru-RU" sz="6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12.Мектебіміздің басым бөлігінде интернет желісі (WI-FI) жұмыс істемейді. Мектебімізде интербелсенді тақталар саны жеткіліксіз, бұл оқу үдерісінде аздық етеді.</a:t>
            </a:r>
            <a:endParaRPr lang="ru-RU" sz="6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13.Кітапхана базасында оқу үдерісіне пайдаланатын көрнекі-құралдардың мүлдем жоқтығы,сонымен қатар оқулықта берілген аудиожазбаларды сынып кабинеттерінде оқушыға пайдалануға жағдай жасалмаған.</a:t>
            </a:r>
            <a:endParaRPr lang="ru-RU" sz="6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14.Мұғалімдердің  тікелей педагогикалық міндетінен басқа қосымша жұмыстарға қамтылады. Мысалы айтар болсақ,  қала, облыс көлемінде басқа да іс-шараларға мұғалімдер мен оқушыларды бейберекет шақыруы.</a:t>
            </a:r>
            <a:endParaRPr lang="ru-RU" sz="6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15.Жаңартылған білім беру мазмұнына көшу уақытында ата - аналардың балаларының сабаққа дайындығын жете қадағаламауы және  қолдауының төмендігі. Баға қойылмайтындығын үй тапсырмасын орындамай келетін  оқушылар кездеседі.</a:t>
            </a:r>
            <a:endParaRPr lang="ru-RU" sz="6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16.Оқу үдерісінде оқу мақсаттарынан сабақ мақсаттарының дұрыс құрылмауы оқыту білім сапасының әлсіз тұстарына жетелейді.</a:t>
            </a:r>
            <a:endParaRPr lang="ru-RU" sz="6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17.Мектептің жоғары оқу орындарымен тығыз байланыста болмауы. Жоғарғы оқу орындарымен тығыз байланыс жасалмағандықтан, ғылыми жобалар жазғанда қиыншылықтар туындайды. </a:t>
            </a:r>
            <a:endParaRPr lang="ru-RU" sz="6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18.Мектепте олимпиадалар мен ғылыми жобалардың және түрлі байқаулардың қала,облыс деңгейінде ғана шектелмей ,республика, халықаралық деңгейде көрсеткіштер көрсетуі.</a:t>
            </a:r>
            <a:endParaRPr lang="ru-RU" sz="6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19.Денсаулығында ақауы бар оқушыларға арнайы инклюзивті оқыту сыныптардың   жоқтығы. </a:t>
            </a:r>
            <a:endParaRPr lang="ru-RU" sz="6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20.Мектеп педагогтарының 62% сапалық құрамы біліктілік санатын арттырған. 32% жалпы санаттағы педагогтар. 5,6% ескі санатпен жүрген педагогтар. Жалпы мектепте педагогтардың сапалық құрамы 37%-ға төмен.</a:t>
            </a:r>
            <a:endParaRPr lang="ru-RU" sz="6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21.2022-2023 оқу жылында мектеп педагогтарының 63/50% біліктілігін арттыру курстарынан өткен, 2023-2024 оқу жылына 50/40% педагог біліктілігін арттыру курсынан өтуі міндетті болып отыр.</a:t>
            </a:r>
            <a:endParaRPr lang="ru-RU" sz="6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22.Мектептің әдістемелік жұмысында қала, облыс деңгейінде пәндік семинарлар өткізу деңгейі төмен.</a:t>
            </a:r>
            <a:endParaRPr lang="ru-RU" sz="6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23.Үйірме жұмыстарының өтілуіне кабинеттердің жетіспеушілігі біздің әлсіз тұстарымыз. </a:t>
            </a:r>
            <a:endParaRPr lang="ru-RU" sz="6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3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8AE566-D822-440F-972D-600F5671B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3" y="91162"/>
            <a:ext cx="10962901" cy="484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kk-K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kk-K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 (О)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1.Мектепті жаңашылдықпен басқаруға,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педагогтар құрамының құзыреттілік сапасын арттыруға мүмкіндігіміз бар.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2.Мектеп, ата-ана, оқушы арасындағы жұмысты жандандыру мақсатында ата-аналарды  жұмысын жандандыруға, әртүрлі  психологиялық тренингтер мен іс-шаралар өткізуге мүмкіндіктеріміз бар.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3.Ұстаздардың және жас мамандардың тәжірибесін шыңдау мақсатында аудандық, облыстық кәсіби байқауларға, үздік тәжірибе алмасуда, облыстық деңгейде семинарлар, вебинарлар, өткізуге мүмкіндігіміз бар.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4.Оқушылардың қабілеттеріне қарай әртүрлі үйірме жұмыстарын жандандыруға мүмкіндігіміз бар.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3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8AE566-D822-440F-972D-600F5671B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8555" y="149469"/>
            <a:ext cx="10665068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Қауіпті </a:t>
            </a: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жақтары(Т</a:t>
            </a:r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1.Мектеп ата-аналары мен 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 арасындағы жұмысты жандандыру мақсатында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құрылған түрлі мектептегі іс-шаралар мен диналыстарға бірізді қатыспауы бала тәрбиесі мен сапалы біліп алуына теріс ықпал етуіне кері әсер береді.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2.Ұстаздардың кәсіби білімдерін үздіксіз жетілдіру деңгейінің дер кезінде болмауына байланысты және ақылы оқулардың көбеюіне байланысты оқушардың білім сапасының төмендеуге қаупі бар. Оқу стандарты өз деңгейінде орындалмауы...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3.Оқушылардың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қабілеттеріне қарай әртүрлі үйірме жұмыстарын жандандыруға мүмкіндігіміз бар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4.Оқушылардың интернет арқылы түрлі сайттарға кіруі, құқық бұзушылыққа жол беру қаупі бар.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5.Мектептің орналасқан мөлтек ауданында тұрғындардың тұрақты болмауының себебінен, оқушылар қозғалысына тигізетін қауіпті  әсері бар.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6.Жекеменшік мектептердің санының артуына орай мектептегі бала санының азаю қаупі бар.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Мектептің материалдық базасы, негізгі пәндер бойынша оқу кабинеттері стандарт талаптарына сәйкес келмесе, оқушылар пәнді, практикалық жұмыстарды толыққанды меңгере алмауы мүмкін.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65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832</Words>
  <Application>Microsoft Office PowerPoint</Application>
  <PresentationFormat>Широкоэкранный</PresentationFormat>
  <Paragraphs>121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LiberationSerif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49</cp:revision>
  <dcterms:created xsi:type="dcterms:W3CDTF">2024-03-11T08:42:51Z</dcterms:created>
  <dcterms:modified xsi:type="dcterms:W3CDTF">2024-03-14T05:24:19Z</dcterms:modified>
</cp:coreProperties>
</file>